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673" r:id="rId2"/>
    <p:sldId id="659" r:id="rId3"/>
    <p:sldId id="720" r:id="rId4"/>
    <p:sldId id="1059" r:id="rId5"/>
    <p:sldId id="1060" r:id="rId6"/>
    <p:sldId id="1061" r:id="rId7"/>
    <p:sldId id="1062" r:id="rId8"/>
    <p:sldId id="1063" r:id="rId9"/>
    <p:sldId id="1064" r:id="rId10"/>
    <p:sldId id="1065" r:id="rId11"/>
    <p:sldId id="1066" r:id="rId12"/>
    <p:sldId id="1067" r:id="rId13"/>
    <p:sldId id="1068" r:id="rId14"/>
    <p:sldId id="1069" r:id="rId15"/>
    <p:sldId id="1070" r:id="rId16"/>
    <p:sldId id="690" r:id="rId17"/>
    <p:sldId id="774" r:id="rId18"/>
  </p:sldIdLst>
  <p:sldSz cx="12192000" cy="6858000"/>
  <p:notesSz cx="6858000" cy="9144000"/>
  <p:embeddedFontLst>
    <p:embeddedFont>
      <p:font typeface="Gmarket Sans TTF Medium" panose="02000000000000000000" pitchFamily="2" charset="-127"/>
      <p:regular r:id="rId21"/>
    </p:embeddedFont>
    <p:embeddedFont>
      <p:font typeface="G마켓 산스 TTF Bold" panose="02000000000000000000" pitchFamily="2" charset="-127"/>
      <p:bold r:id="rId22"/>
    </p:embeddedFont>
    <p:embeddedFont>
      <p:font typeface="G마켓 산스 TTF Light" panose="02000000000000000000" pitchFamily="2" charset="-127"/>
      <p:regular r:id="rId23"/>
    </p:embeddedFont>
    <p:embeddedFont>
      <p:font typeface="G마켓 산스 TTF Medium" panose="02000000000000000000" pitchFamily="2" charset="-127"/>
      <p:regular r:id="rId24"/>
    </p:embeddedFont>
    <p:embeddedFont>
      <p:font typeface="궁서체" panose="02030609000101010101" pitchFamily="17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EF06"/>
    <a:srgbClr val="F99F2C"/>
    <a:srgbClr val="F9A1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57" autoAdjust="0"/>
    <p:restoredTop sz="83946" autoAdjust="0"/>
  </p:normalViewPr>
  <p:slideViewPr>
    <p:cSldViewPr snapToGrid="0">
      <p:cViewPr varScale="1">
        <p:scale>
          <a:sx n="68" d="100"/>
          <a:sy n="68" d="100"/>
        </p:scale>
        <p:origin x="72" y="7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7" d="100"/>
          <a:sy n="117" d="100"/>
        </p:scale>
        <p:origin x="244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97400-E3D6-432E-A812-A3E58F77481F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87CF5F-EA7F-42F9-8CC3-3BB2E0E557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000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3F159-7250-4DD4-91C2-13B35D56E1AF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9E5BFC-1559-42F1-8940-AB342D56B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59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668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034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48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20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09D0C-0730-3FA7-D006-7345AAB81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BAF2A3-6AB5-1035-43BF-2D5011F42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DB892B3E-B2C9-4ABA-3F1D-CD658C491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8E9B6-0B26-4733-A4AD-C06C6D53C4F0}" type="datetime1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363AF495-5D7E-D543-8293-A330C0279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F0A9264D-0D91-1C47-F467-5413B437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EBF2-68F7-4F19-A749-6831437CAE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600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1932D-9408-4B70-B995-B65AD315E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88" y="0"/>
            <a:ext cx="10515600" cy="1325563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57714-0D4F-E274-0B81-419878505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851400"/>
          </a:xfrm>
        </p:spPr>
        <p:txBody>
          <a:bodyPr/>
          <a:lstStyle>
            <a:lvl1pPr>
              <a:lnSpc>
                <a:spcPct val="120000"/>
              </a:lnSpc>
              <a:defRPr sz="2400"/>
            </a:lvl1pPr>
            <a:lvl2pPr>
              <a:lnSpc>
                <a:spcPct val="120000"/>
              </a:lnSpc>
              <a:defRPr sz="2000"/>
            </a:lvl2pPr>
            <a:lvl3pPr>
              <a:lnSpc>
                <a:spcPct val="120000"/>
              </a:lnSpc>
              <a:defRPr sz="1800"/>
            </a:lvl3pPr>
            <a:lvl4pPr>
              <a:lnSpc>
                <a:spcPct val="120000"/>
              </a:lnSpc>
              <a:defRPr sz="1600"/>
            </a:lvl4pPr>
            <a:lvl5pPr>
              <a:lnSpc>
                <a:spcPct val="120000"/>
              </a:lnSpc>
              <a:defRPr sz="1600"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897DBF-398C-9DB6-E916-35AB4FE2F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5B8D2-7CD5-9B15-8E13-87FF760EC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3132" y="646168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G마켓 산스 TTF Light" panose="02000000000000000000" pitchFamily="2" charset="-127"/>
                <a:ea typeface="G마켓 산스 TTF Light" panose="02000000000000000000" pitchFamily="2" charset="-127"/>
              </a:defRPr>
            </a:lvl1pPr>
          </a:lstStyle>
          <a:p>
            <a:fld id="{083A2CE0-18CD-4102-B738-4ACFF9E68BA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날짜 개체 틀 7">
            <a:extLst>
              <a:ext uri="{FF2B5EF4-FFF2-40B4-BE49-F238E27FC236}">
                <a16:creationId xmlns:a16="http://schemas.microsoft.com/office/drawing/2014/main" id="{AB071787-BEA6-876C-E4BF-4F7DA248C8F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>
                <a:latin typeface="G마켓 산스 TTF Light" panose="02000000000000000000" pitchFamily="2" charset="-127"/>
                <a:ea typeface="G마켓 산스 TTF Light" panose="02000000000000000000" pitchFamily="2" charset="-127"/>
              </a:defRPr>
            </a:lvl1pPr>
          </a:lstStyle>
          <a:p>
            <a:fld id="{9A710CF1-FE0E-4152-A83E-3DC40773BE87}" type="datetime1">
              <a:rPr lang="ko-KR" altLang="en-US" smtClean="0"/>
              <a:t>2025-07-25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>
          <a:xfrm>
            <a:off x="9203132" y="6460503"/>
            <a:ext cx="2743200" cy="365125"/>
          </a:xfrm>
          <a:prstGeom prst="rect">
            <a:avLst/>
          </a:prstGeom>
        </p:spPr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838200" y="1930400"/>
            <a:ext cx="10515600" cy="442595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C0041CF3-1C40-1D36-FCE7-B0C1B7E6D23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45668" y="6462865"/>
            <a:ext cx="2743200" cy="365125"/>
          </a:xfrm>
        </p:spPr>
        <p:txBody>
          <a:bodyPr/>
          <a:lstStyle/>
          <a:p>
            <a:fld id="{D2A36788-571D-4C1B-931D-9CDA635A8B9E}" type="datetime1">
              <a:rPr lang="ko-KR" altLang="en-US" smtClean="0"/>
              <a:t>2025-07-25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489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FFFA81-23D3-040A-78B0-48B808FA7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EC21FE-078C-940B-0151-04DDA663F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14AD115-409A-442E-434C-D90831860530}"/>
              </a:ext>
            </a:extLst>
          </p:cNvPr>
          <p:cNvSpPr/>
          <p:nvPr userDrawn="1"/>
        </p:nvSpPr>
        <p:spPr>
          <a:xfrm>
            <a:off x="0" y="6415344"/>
            <a:ext cx="12192000" cy="45719"/>
          </a:xfrm>
          <a:prstGeom prst="rect">
            <a:avLst/>
          </a:prstGeom>
          <a:solidFill>
            <a:srgbClr val="2AEF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4" name="그림 3" descr="그래픽, 그래픽 디자인, 폰트, 스크린샷이(가) 표시된 사진&#10;&#10;자동 생성된 설명">
            <a:extLst>
              <a:ext uri="{FF2B5EF4-FFF2-40B4-BE49-F238E27FC236}">
                <a16:creationId xmlns:a16="http://schemas.microsoft.com/office/drawing/2014/main" id="{C1FCC00F-7B12-D0C7-C8FF-2632DB2F21B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3752" y="126744"/>
            <a:ext cx="1557011" cy="334766"/>
          </a:xfrm>
          <a:prstGeom prst="rect">
            <a:avLst/>
          </a:prstGeom>
        </p:spPr>
      </p:pic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CA0B132A-0C32-2FCA-B554-244CF063F7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45668" y="64605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fld id="{C85BA0C7-47D8-44D9-95B7-7602B6315790}" type="datetime1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A4579422-9426-9FEC-70F2-16B5A9ADE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0E2B5B01-93B1-9ADC-F3DF-2B340E54E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132" y="64599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defRPr>
            </a:lvl1pPr>
          </a:lstStyle>
          <a:p>
            <a:fld id="{8836EBF2-68F7-4F19-A749-6831437CAE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56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마켓 산스 TTF Bold" panose="02000000000000000000" pitchFamily="2" charset="-127"/>
          <a:ea typeface="G마켓 산스 TTF Bold" panose="020000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seaborn.pydata.org/generated/seaborn.heatmap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seaborn.pydata.org/generated/seaborn.pairplot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seaborn.pydata.org/generated/seaborn.regplot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eaborn.pydata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seaborn.pydata.org/generated/seaborn.scatterplot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seaborn.pydata.org/generated/seaborn.stripplot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eaborn.pydata.org/generated/seaborn.swarmplot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seaborn.pydata.org/generated/seaborn.relplot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seaborn.pydata.org/generated/seaborn.catplot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eaborn.pydata.org/generated/seaborn.displot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ADF523-085C-AB59-24B7-5EDE34039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</a:t>
            </a:fld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B39EAD1-98AE-A344-ED7E-27602C7B2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307" y="2453649"/>
            <a:ext cx="2996917" cy="935038"/>
          </a:xfrm>
          <a:prstGeom prst="rect">
            <a:avLst/>
          </a:prstGeom>
        </p:spPr>
      </p:pic>
      <p:pic>
        <p:nvPicPr>
          <p:cNvPr id="3" name="그림 2" descr="그래픽, 그래픽 디자인, 폰트, 스크린샷이(가) 표시된 사진&#10;&#10;자동 생성된 설명">
            <a:extLst>
              <a:ext uri="{FF2B5EF4-FFF2-40B4-BE49-F238E27FC236}">
                <a16:creationId xmlns:a16="http://schemas.microsoft.com/office/drawing/2014/main" id="{3CE65AD9-87CA-0FB0-BFE2-9956F7BD0A6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440" y="2561808"/>
            <a:ext cx="3459480" cy="7449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E8568A-15DB-DB2B-E263-6F09C91D36B9}"/>
              </a:ext>
            </a:extLst>
          </p:cNvPr>
          <p:cNvSpPr txBox="1"/>
          <p:nvPr/>
        </p:nvSpPr>
        <p:spPr>
          <a:xfrm>
            <a:off x="6183694" y="2413337"/>
            <a:ext cx="135804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000" b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x</a:t>
            </a:r>
            <a:endParaRPr lang="ko-KR" altLang="en-US" sz="600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DB470F6-7B7B-CEF5-F6EA-00B70DC3E3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389" y="3682663"/>
            <a:ext cx="3021223" cy="45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409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7D5B14-E2F0-2587-ED6D-AB7515FF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heatmap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592283-7173-B92C-ECD5-5FBB03A6B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heatmap</a:t>
            </a:r>
            <a:r>
              <a:rPr lang="en-US" altLang="ko-KR"/>
              <a:t>() : 2</a:t>
            </a:r>
            <a:r>
              <a:rPr lang="ko-KR" altLang="en-US"/>
              <a:t>차원 데이터</a:t>
            </a:r>
            <a:r>
              <a:rPr lang="en-US" altLang="ko-KR"/>
              <a:t>(</a:t>
            </a:r>
            <a:r>
              <a:rPr lang="ko-KR" altLang="en-US"/>
              <a:t>매트릭스</a:t>
            </a:r>
            <a:r>
              <a:rPr lang="en-US" altLang="ko-KR"/>
              <a:t>)</a:t>
            </a:r>
            <a:r>
              <a:rPr lang="ko-KR" altLang="en-US"/>
              <a:t>를 히트맵 형태로 시각화</a:t>
            </a:r>
            <a:r>
              <a:rPr lang="en-US" altLang="ko-KR"/>
              <a:t>.</a:t>
            </a:r>
          </a:p>
          <a:p>
            <a:r>
              <a:rPr lang="ko-KR" altLang="en-US"/>
              <a:t>주요 옵션</a:t>
            </a:r>
            <a:r>
              <a:rPr lang="en-US" altLang="ko-KR"/>
              <a:t>:</a:t>
            </a:r>
          </a:p>
          <a:p>
            <a:pPr lvl="1"/>
            <a:r>
              <a:rPr lang="en-US" altLang="ko-KR"/>
              <a:t>annot: </a:t>
            </a:r>
            <a:r>
              <a:rPr lang="ko-KR" altLang="en-US"/>
              <a:t>셀에 값을 표시 여부 </a:t>
            </a:r>
            <a:r>
              <a:rPr lang="en-US" altLang="ko-KR"/>
              <a:t>(True / False)</a:t>
            </a:r>
          </a:p>
          <a:p>
            <a:pPr lvl="1"/>
            <a:r>
              <a:rPr lang="en-US" altLang="ko-KR"/>
              <a:t>fmt: </a:t>
            </a:r>
            <a:r>
              <a:rPr lang="ko-KR" altLang="en-US"/>
              <a:t>셀에 표시될 값의 포맷</a:t>
            </a:r>
            <a:endParaRPr lang="en-US" altLang="ko-KR"/>
          </a:p>
          <a:p>
            <a:pPr lvl="1"/>
            <a:r>
              <a:rPr lang="en-US" altLang="ko-KR"/>
              <a:t>cmap: </a:t>
            </a:r>
            <a:r>
              <a:rPr lang="ko-KR" altLang="en-US"/>
              <a:t>컬러맵 지정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058215-8ECE-F6B2-D224-64B15AF86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6" name="그림 5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AE1BDDCC-7189-731E-A715-F41605DEF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347" y="3968705"/>
            <a:ext cx="6658383" cy="1259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155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5FD7E9-30D6-5290-F6A1-5CEAFAB8B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pairplot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D0A99D-ED24-BC8C-8251-267F11DFA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pairplot</a:t>
            </a:r>
            <a:r>
              <a:rPr lang="en-US" altLang="ko-KR"/>
              <a:t>() : </a:t>
            </a:r>
            <a:r>
              <a:rPr lang="ko-KR" altLang="en-US"/>
              <a:t>여러 변수 간의 관계를 한 번에 시각화</a:t>
            </a:r>
            <a:endParaRPr lang="en-US" altLang="ko-KR"/>
          </a:p>
          <a:p>
            <a:r>
              <a:rPr lang="ko-KR" altLang="en-US"/>
              <a:t>주요 옵션</a:t>
            </a:r>
            <a:r>
              <a:rPr lang="en-US" altLang="ko-KR"/>
              <a:t>:</a:t>
            </a:r>
          </a:p>
          <a:p>
            <a:pPr lvl="1"/>
            <a:r>
              <a:rPr lang="en-US" altLang="ko-KR"/>
              <a:t>hue: </a:t>
            </a:r>
            <a:r>
              <a:rPr lang="ko-KR" altLang="en-US"/>
              <a:t>색상으로 그룹을 구분</a:t>
            </a:r>
            <a:endParaRPr lang="en-US" altLang="ko-KR"/>
          </a:p>
          <a:p>
            <a:pPr lvl="1"/>
            <a:r>
              <a:rPr lang="en-US" altLang="ko-KR"/>
              <a:t>diag_kind: </a:t>
            </a:r>
            <a:r>
              <a:rPr lang="ko-KR" altLang="en-US"/>
              <a:t>대각선에 표시할 그래프 종류 </a:t>
            </a:r>
            <a:r>
              <a:rPr lang="en-US" altLang="ko-KR"/>
              <a:t>(kde, hist)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1EF882-E129-D7AB-3181-54FD594A6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6" name="그림 5" descr="폰트, 텍스트, 스크린샷, 그래픽이(가) 표시된 사진&#10;&#10;자동 생성된 설명">
            <a:extLst>
              <a:ext uri="{FF2B5EF4-FFF2-40B4-BE49-F238E27FC236}">
                <a16:creationId xmlns:a16="http://schemas.microsoft.com/office/drawing/2014/main" id="{8637F332-4119-68A4-3991-F5B71387B1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953" y="3519476"/>
            <a:ext cx="4420169" cy="86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972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3C92E9-448C-8065-0DAD-4471F4DB1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regplot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5DA405-B5CB-C21F-13B6-4B2DFC3C1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regplot</a:t>
            </a:r>
            <a:r>
              <a:rPr lang="en-US" altLang="ko-KR"/>
              <a:t>() : </a:t>
            </a:r>
            <a:r>
              <a:rPr lang="ko-KR" altLang="en-US"/>
              <a:t>회귀선이 포함된 산점도를 생성</a:t>
            </a:r>
            <a:endParaRPr lang="en-US" altLang="ko-KR"/>
          </a:p>
          <a:p>
            <a:r>
              <a:rPr lang="ko-KR" altLang="en-US"/>
              <a:t>주요 옵션</a:t>
            </a:r>
            <a:r>
              <a:rPr lang="en-US" altLang="ko-KR"/>
              <a:t>:</a:t>
            </a:r>
          </a:p>
          <a:p>
            <a:pPr lvl="1"/>
            <a:r>
              <a:rPr lang="en-US" altLang="ko-KR"/>
              <a:t>x, y: x</a:t>
            </a:r>
            <a:r>
              <a:rPr lang="ko-KR" altLang="en-US"/>
              <a:t>축과 </a:t>
            </a:r>
            <a:r>
              <a:rPr lang="en-US" altLang="ko-KR"/>
              <a:t>y</a:t>
            </a:r>
            <a:r>
              <a:rPr lang="ko-KR" altLang="en-US"/>
              <a:t>축에 사용할 데이터 열</a:t>
            </a:r>
            <a:endParaRPr lang="en-US" altLang="ko-KR"/>
          </a:p>
          <a:p>
            <a:pPr lvl="1"/>
            <a:r>
              <a:rPr lang="en-US" altLang="ko-KR"/>
              <a:t>hue: </a:t>
            </a:r>
            <a:r>
              <a:rPr lang="ko-KR" altLang="en-US"/>
              <a:t>색상으로 그룹을 구분</a:t>
            </a:r>
            <a:endParaRPr lang="en-US" altLang="ko-KR"/>
          </a:p>
          <a:p>
            <a:pPr lvl="1"/>
            <a:r>
              <a:rPr lang="en-US" altLang="ko-KR"/>
              <a:t>order: </a:t>
            </a:r>
            <a:r>
              <a:rPr lang="ko-KR" altLang="en-US"/>
              <a:t>다항 회귀의 차수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292E58-DCA0-1022-5706-07E9D78A8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6" name="그림 5" descr="스크린샷, 폰트이(가) 표시된 사진&#10;&#10;자동 생성된 설명">
            <a:extLst>
              <a:ext uri="{FF2B5EF4-FFF2-40B4-BE49-F238E27FC236}">
                <a16:creationId xmlns:a16="http://schemas.microsoft.com/office/drawing/2014/main" id="{15511417-3986-BC58-C883-908A706033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552" y="3909189"/>
            <a:ext cx="6206954" cy="77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87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6EE2E7-04E7-60EC-B6B1-F3DCAA75C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solidFill>
                  <a:schemeClr val="accent2"/>
                </a:solidFill>
              </a:rPr>
              <a:t>실습</a:t>
            </a:r>
            <a:r>
              <a:rPr lang="en-US" altLang="ko-KR">
                <a:solidFill>
                  <a:schemeClr val="accent2"/>
                </a:solidFill>
              </a:rPr>
              <a:t>1. </a:t>
            </a:r>
            <a:r>
              <a:rPr lang="ko-KR" altLang="en-US">
                <a:solidFill>
                  <a:schemeClr val="accent2"/>
                </a:solidFill>
              </a:rPr>
              <a:t>데이터 분석 후 그래프 그리기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CCEBAB-D05C-F00F-0B2B-C03FCC2CA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penguins </a:t>
            </a:r>
            <a:r>
              <a:rPr lang="ko-KR" altLang="en-US"/>
              <a:t>데이터 셋 이용하여 아래 조건의 그래프 생성하세요</a:t>
            </a:r>
            <a:endParaRPr lang="en-US" altLang="ko-KR"/>
          </a:p>
          <a:p>
            <a:r>
              <a:rPr lang="ko-KR" altLang="en-US"/>
              <a:t>조건</a:t>
            </a:r>
            <a:endParaRPr lang="en-US" altLang="ko-KR"/>
          </a:p>
          <a:p>
            <a:pPr lvl="1"/>
            <a:r>
              <a:rPr lang="ko-KR" altLang="en-US"/>
              <a:t>펭귄의 종</a:t>
            </a:r>
            <a:r>
              <a:rPr lang="en-US" altLang="ko-KR"/>
              <a:t>(species)</a:t>
            </a:r>
            <a:r>
              <a:rPr lang="ko-KR" altLang="en-US"/>
              <a:t>별 평균 몸무게</a:t>
            </a:r>
            <a:r>
              <a:rPr lang="en-US" altLang="ko-KR"/>
              <a:t>(body_mass_g)</a:t>
            </a:r>
            <a:r>
              <a:rPr lang="ko-KR" altLang="en-US"/>
              <a:t>를 막대 그래프로 나타내세요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부리 길이</a:t>
            </a:r>
            <a:r>
              <a:rPr lang="en-US" altLang="ko-KR"/>
              <a:t>(bill_length_mm)</a:t>
            </a:r>
            <a:r>
              <a:rPr lang="ko-KR" altLang="en-US"/>
              <a:t>와 부리 깊이</a:t>
            </a:r>
            <a:r>
              <a:rPr lang="en-US" altLang="ko-KR"/>
              <a:t>(bill_depth_mm)</a:t>
            </a:r>
            <a:r>
              <a:rPr lang="ko-KR" altLang="en-US"/>
              <a:t>의 관계를 산점도로 시각화하고</a:t>
            </a:r>
            <a:r>
              <a:rPr lang="en-US" altLang="ko-KR"/>
              <a:t>, </a:t>
            </a:r>
            <a:r>
              <a:rPr lang="ko-KR" altLang="en-US"/>
              <a:t>종</a:t>
            </a:r>
            <a:r>
              <a:rPr lang="en-US" altLang="ko-KR"/>
              <a:t>(species)</a:t>
            </a:r>
            <a:r>
              <a:rPr lang="ko-KR" altLang="en-US"/>
              <a:t>별로 색상을 다르게 표시하세요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펭귄의 섬</a:t>
            </a:r>
            <a:r>
              <a:rPr lang="en-US" altLang="ko-KR"/>
              <a:t>(island)</a:t>
            </a:r>
            <a:r>
              <a:rPr lang="ko-KR" altLang="en-US"/>
              <a:t>에 따라 몸무게의 분포를 </a:t>
            </a:r>
            <a:r>
              <a:rPr lang="en-US" altLang="ko-KR"/>
              <a:t>violinplot</a:t>
            </a:r>
            <a:r>
              <a:rPr lang="ko-KR" altLang="en-US"/>
              <a:t>으로 시각화하세요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5B122A-6F7D-71E3-427A-8CDF72D1A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726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494E12-D77F-1A7E-A7A3-329371BBD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solidFill>
                  <a:schemeClr val="accent2"/>
                </a:solidFill>
              </a:rPr>
              <a:t>실습</a:t>
            </a:r>
            <a:r>
              <a:rPr lang="en-US" altLang="ko-KR">
                <a:solidFill>
                  <a:schemeClr val="accent2"/>
                </a:solidFill>
              </a:rPr>
              <a:t>2. </a:t>
            </a:r>
            <a:r>
              <a:rPr lang="ko-KR" altLang="en-US">
                <a:solidFill>
                  <a:schemeClr val="accent2"/>
                </a:solidFill>
              </a:rPr>
              <a:t>데이터 분석 후 그래프 그리기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06F61E-4D02-69D4-D667-B08F57BE4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flights </a:t>
            </a:r>
            <a:r>
              <a:rPr lang="ko-KR" altLang="en-US"/>
              <a:t>데이터 셋 이용하여 아래 조건의 그래프 생성하세요</a:t>
            </a:r>
            <a:endParaRPr lang="en-US" altLang="ko-KR"/>
          </a:p>
          <a:p>
            <a:r>
              <a:rPr lang="ko-KR" altLang="en-US"/>
              <a:t>조건</a:t>
            </a:r>
            <a:endParaRPr lang="en-US" altLang="ko-KR"/>
          </a:p>
          <a:p>
            <a:pPr lvl="1"/>
            <a:r>
              <a:rPr lang="ko-KR" altLang="en-US"/>
              <a:t>연도</a:t>
            </a:r>
            <a:r>
              <a:rPr lang="en-US" altLang="ko-KR"/>
              <a:t>(year)</a:t>
            </a:r>
            <a:r>
              <a:rPr lang="ko-KR" altLang="en-US"/>
              <a:t>별 승객 수</a:t>
            </a:r>
            <a:r>
              <a:rPr lang="en-US" altLang="ko-KR"/>
              <a:t>(passengers)</a:t>
            </a:r>
            <a:r>
              <a:rPr lang="ko-KR" altLang="en-US"/>
              <a:t>의 평균을 꺾은선 그래프로 나타내세요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연도와 월별</a:t>
            </a:r>
            <a:r>
              <a:rPr lang="en-US" altLang="ko-KR"/>
              <a:t>(month) </a:t>
            </a:r>
            <a:r>
              <a:rPr lang="ko-KR" altLang="en-US"/>
              <a:t>승객 수를 히트맵으로 시각화하세요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특정 연도</a:t>
            </a:r>
            <a:r>
              <a:rPr lang="en-US" altLang="ko-KR"/>
              <a:t>(</a:t>
            </a:r>
            <a:r>
              <a:rPr lang="ko-KR" altLang="en-US"/>
              <a:t>예</a:t>
            </a:r>
            <a:r>
              <a:rPr lang="en-US" altLang="ko-KR"/>
              <a:t>: 1958</a:t>
            </a:r>
            <a:r>
              <a:rPr lang="ko-KR" altLang="en-US"/>
              <a:t>년</a:t>
            </a:r>
            <a:r>
              <a:rPr lang="en-US" altLang="ko-KR"/>
              <a:t>)</a:t>
            </a:r>
            <a:r>
              <a:rPr lang="ko-KR" altLang="en-US"/>
              <a:t>의 월별 승객 수를 막대 그래프로 나타내세요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A1A21A7-78A8-DD26-66C6-5D1CFDDD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284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FB821-C23E-531C-6D05-802ED8164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solidFill>
                  <a:schemeClr val="accent2"/>
                </a:solidFill>
              </a:rPr>
              <a:t>실습</a:t>
            </a:r>
            <a:r>
              <a:rPr lang="en-US" altLang="ko-KR">
                <a:solidFill>
                  <a:schemeClr val="accent2"/>
                </a:solidFill>
              </a:rPr>
              <a:t>3. </a:t>
            </a:r>
            <a:r>
              <a:rPr lang="ko-KR" altLang="en-US">
                <a:solidFill>
                  <a:schemeClr val="accent2"/>
                </a:solidFill>
              </a:rPr>
              <a:t>데이터 분석 후 그래프 그리기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BA1656-6B62-C51C-D2A1-1F1F35F60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titanic </a:t>
            </a:r>
            <a:r>
              <a:rPr lang="ko-KR" altLang="en-US"/>
              <a:t>데이터 셋 이용하여 아래 조건의 그래프 생성하세요</a:t>
            </a:r>
            <a:endParaRPr lang="en-US" altLang="ko-KR"/>
          </a:p>
          <a:p>
            <a:r>
              <a:rPr lang="ko-KR" altLang="en-US"/>
              <a:t>조건</a:t>
            </a:r>
            <a:endParaRPr lang="en-US" altLang="ko-KR"/>
          </a:p>
          <a:p>
            <a:pPr lvl="1"/>
            <a:r>
              <a:rPr lang="ko-KR" altLang="en-US"/>
              <a:t>탑승 클래스</a:t>
            </a:r>
            <a:r>
              <a:rPr lang="en-US" altLang="ko-KR"/>
              <a:t>(class)</a:t>
            </a:r>
            <a:r>
              <a:rPr lang="ko-KR" altLang="en-US"/>
              <a:t>와 생존 여부</a:t>
            </a:r>
            <a:r>
              <a:rPr lang="en-US" altLang="ko-KR"/>
              <a:t>(survived) </a:t>
            </a:r>
            <a:r>
              <a:rPr lang="ko-KR" altLang="en-US"/>
              <a:t>간의 관계를 </a:t>
            </a:r>
            <a:r>
              <a:rPr lang="en-US" altLang="ko-KR"/>
              <a:t>catplot</a:t>
            </a:r>
            <a:r>
              <a:rPr lang="ko-KR" altLang="en-US"/>
              <a:t>으로 시각화하세요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나이</a:t>
            </a:r>
            <a:r>
              <a:rPr lang="en-US" altLang="ko-KR"/>
              <a:t>(age)</a:t>
            </a:r>
            <a:r>
              <a:rPr lang="ko-KR" altLang="en-US"/>
              <a:t>의 분포를 생존 여부</a:t>
            </a:r>
            <a:r>
              <a:rPr lang="en-US" altLang="ko-KR"/>
              <a:t>(survived)</a:t>
            </a:r>
            <a:r>
              <a:rPr lang="ko-KR" altLang="en-US"/>
              <a:t>에 따라 </a:t>
            </a:r>
            <a:r>
              <a:rPr lang="en-US" altLang="ko-KR"/>
              <a:t>kdeplot</a:t>
            </a:r>
            <a:r>
              <a:rPr lang="ko-KR" altLang="en-US"/>
              <a:t>으로 시각화하세요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5B0543-DCDB-308F-D2FC-5E4B9F178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010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444A1FD-AA32-7E67-636A-AA7B84757779}"/>
              </a:ext>
            </a:extLst>
          </p:cNvPr>
          <p:cNvSpPr txBox="1">
            <a:spLocks/>
          </p:cNvSpPr>
          <p:nvPr/>
        </p:nvSpPr>
        <p:spPr>
          <a:xfrm>
            <a:off x="1660995" y="2684127"/>
            <a:ext cx="8870010" cy="16669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11500" b="1">
                <a:solidFill>
                  <a:srgbClr val="FF0000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복</a:t>
            </a:r>
            <a:r>
              <a:rPr lang="en-US" altLang="ko-KR" sz="11500" b="1">
                <a:solidFill>
                  <a:srgbClr val="FF0000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.</a:t>
            </a:r>
            <a:r>
              <a:rPr lang="ko-KR" altLang="en-US" sz="11500" b="1">
                <a:solidFill>
                  <a:srgbClr val="FF0000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습</a:t>
            </a:r>
            <a:r>
              <a:rPr lang="en-US" altLang="ko-KR" sz="11500" b="1">
                <a:solidFill>
                  <a:srgbClr val="FF0000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.</a:t>
            </a:r>
            <a:r>
              <a:rPr lang="ko-KR" altLang="en-US" sz="11500" b="1">
                <a:solidFill>
                  <a:srgbClr val="FF0000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철</a:t>
            </a:r>
            <a:r>
              <a:rPr lang="en-US" altLang="ko-KR" sz="11500" b="1">
                <a:solidFill>
                  <a:srgbClr val="FF0000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.</a:t>
            </a:r>
            <a:r>
              <a:rPr lang="ko-KR" altLang="en-US" sz="11500" b="1">
                <a:solidFill>
                  <a:srgbClr val="FF0000"/>
                </a:solidFill>
                <a:latin typeface="궁서체" panose="02030609000101010101" pitchFamily="17" charset="-127"/>
                <a:ea typeface="궁서체" panose="02030609000101010101" pitchFamily="17" charset="-127"/>
              </a:rPr>
              <a:t>저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05F7143-1BED-613F-822A-C171CDB48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742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444A1FD-AA32-7E67-636A-AA7B84757779}"/>
              </a:ext>
            </a:extLst>
          </p:cNvPr>
          <p:cNvSpPr txBox="1">
            <a:spLocks/>
          </p:cNvSpPr>
          <p:nvPr/>
        </p:nvSpPr>
        <p:spPr>
          <a:xfrm>
            <a:off x="1660995" y="2684127"/>
            <a:ext cx="8870010" cy="1666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6600">
                <a:highlight>
                  <a:srgbClr val="FFFF00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수고하셨습니다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676A26-2B6C-0432-BECB-ED9A1076B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465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444A1FD-AA32-7E67-636A-AA7B84757779}"/>
              </a:ext>
            </a:extLst>
          </p:cNvPr>
          <p:cNvSpPr txBox="1">
            <a:spLocks/>
          </p:cNvSpPr>
          <p:nvPr/>
        </p:nvSpPr>
        <p:spPr>
          <a:xfrm>
            <a:off x="245668" y="2684127"/>
            <a:ext cx="11700663" cy="1666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sz="6600" b="1">
                <a:highlight>
                  <a:srgbClr val="FFFF00"/>
                </a:highlight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Seaborn</a:t>
            </a:r>
            <a:endParaRPr lang="ko-KR" altLang="en-US" sz="6600" b="1" dirty="0">
              <a:highlight>
                <a:srgbClr val="FFFF00"/>
              </a:highlight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F4A8A8D-A0C8-104A-6A9B-DE4978948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568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Seaborn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/>
              <a:t>Seaborn</a:t>
            </a:r>
            <a:r>
              <a:rPr lang="ko-KR" altLang="en-US"/>
              <a:t>은 데이터 시각화를 위한 </a:t>
            </a:r>
            <a:r>
              <a:rPr lang="en-US" altLang="ko-KR"/>
              <a:t>Python </a:t>
            </a:r>
            <a:r>
              <a:rPr lang="ko-KR" altLang="en-US"/>
              <a:t>라이브러리</a:t>
            </a:r>
            <a:endParaRPr lang="en-US" altLang="ko-KR"/>
          </a:p>
          <a:p>
            <a:pPr>
              <a:lnSpc>
                <a:spcPct val="120000"/>
              </a:lnSpc>
            </a:pPr>
            <a:r>
              <a:rPr lang="ko-KR" altLang="en-US"/>
              <a:t>통계적 그래프를 생성하는 데 유용</a:t>
            </a:r>
            <a:endParaRPr lang="en-US" altLang="ko-KR"/>
          </a:p>
          <a:p>
            <a:pPr>
              <a:lnSpc>
                <a:spcPct val="120000"/>
              </a:lnSpc>
            </a:pPr>
            <a:r>
              <a:rPr lang="en-US" altLang="ko-KR"/>
              <a:t>Matplotlib </a:t>
            </a:r>
            <a:r>
              <a:rPr lang="ko-KR" altLang="en-US"/>
              <a:t>위에 구축되어 있으며</a:t>
            </a:r>
            <a:r>
              <a:rPr lang="en-US" altLang="ko-KR"/>
              <a:t>, </a:t>
            </a:r>
            <a:r>
              <a:rPr lang="ko-KR" altLang="en-US"/>
              <a:t>데이터의 관계</a:t>
            </a:r>
            <a:r>
              <a:rPr lang="en-US" altLang="ko-KR"/>
              <a:t>, </a:t>
            </a:r>
            <a:r>
              <a:rPr lang="ko-KR" altLang="en-US"/>
              <a:t>분포</a:t>
            </a:r>
            <a:r>
              <a:rPr lang="en-US" altLang="ko-KR"/>
              <a:t>, </a:t>
            </a:r>
            <a:r>
              <a:rPr lang="ko-KR" altLang="en-US"/>
              <a:t>카테고리 비교 등을 시각적으로 쉽게 이해할 수 있게 해줌</a:t>
            </a:r>
            <a:endParaRPr lang="en-US" altLang="ko-KR"/>
          </a:p>
          <a:p>
            <a:pPr>
              <a:lnSpc>
                <a:spcPct val="120000"/>
              </a:lnSpc>
            </a:pPr>
            <a:r>
              <a:rPr lang="en-US" altLang="ko-KR"/>
              <a:t>Pandas DataFrame</a:t>
            </a:r>
            <a:r>
              <a:rPr lang="ko-KR" altLang="en-US"/>
              <a:t>과 잘 통합되어 있어 데이터를 간단히 시각화</a:t>
            </a:r>
            <a:endParaRPr lang="en-US" altLang="ko-KR"/>
          </a:p>
          <a:p>
            <a:pPr>
              <a:lnSpc>
                <a:spcPct val="120000"/>
              </a:lnSpc>
            </a:pPr>
            <a:r>
              <a:rPr lang="en-US" altLang="ko-KR"/>
              <a:t>Seaborn</a:t>
            </a:r>
            <a:r>
              <a:rPr lang="ko-KR" altLang="en-US"/>
              <a:t>에는 자체 데이터셋이 포함되어 있어 다양한 테스트를 할 수 있음</a:t>
            </a:r>
            <a:endParaRPr lang="en-US" altLang="ko-KR"/>
          </a:p>
          <a:p>
            <a:pPr>
              <a:lnSpc>
                <a:spcPct val="120000"/>
              </a:lnSpc>
            </a:pPr>
            <a:r>
              <a:rPr lang="ko-KR" altLang="en-US">
                <a:latin typeface="Gmarket Sans TTF Medium" panose="02000000000000000000" pitchFamily="2" charset="-128"/>
                <a:ea typeface="Gmarket Sans TTF Medium" panose="02000000000000000000" pitchFamily="2" charset="-128"/>
                <a:hlinkClick r:id="rId2"/>
              </a:rPr>
              <a:t>공식홈페이지</a:t>
            </a:r>
            <a:endParaRPr lang="en-US" altLang="ko-KR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>
              <a:lnSpc>
                <a:spcPct val="120000"/>
              </a:lnSpc>
            </a:pPr>
            <a:endParaRPr lang="ko-KR" altLang="en-US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777345" y="6389498"/>
            <a:ext cx="1489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출처</a:t>
            </a:r>
            <a:r>
              <a:rPr lang="en-US" altLang="ko-KR" sz="1400" dirty="0"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: wikidocs</a:t>
            </a:r>
            <a:endParaRPr lang="ko-KR" altLang="en-US" sz="1400" dirty="0"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242238-9535-4B34-26D8-98AA84558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8" name="그림 7" descr="텍스트, 폰트, 스크린샷, 그래픽이(가) 표시된 사진&#10;&#10;자동 생성된 설명">
            <a:extLst>
              <a:ext uri="{FF2B5EF4-FFF2-40B4-BE49-F238E27FC236}">
                <a16:creationId xmlns:a16="http://schemas.microsoft.com/office/drawing/2014/main" id="{C2A94815-E92D-19AC-DDF9-E46B0C2859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192" y="4672570"/>
            <a:ext cx="5311981" cy="95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8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8D8E6C-F0BE-AC48-933F-9B7589FE0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산점도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509001-9BE6-B467-CC0B-647CD2DFE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scatterplot</a:t>
            </a:r>
            <a:r>
              <a:rPr lang="en-US" altLang="ko-KR"/>
              <a:t>() : </a:t>
            </a:r>
            <a:r>
              <a:rPr lang="ko-KR" altLang="en-US"/>
              <a:t>두 연속형 변수 간의 </a:t>
            </a:r>
            <a:r>
              <a:rPr lang="ko-KR" altLang="en-US" b="1"/>
              <a:t>관계를 시각화</a:t>
            </a:r>
            <a:endParaRPr lang="en-US" altLang="ko-KR"/>
          </a:p>
          <a:p>
            <a:pPr lvl="1"/>
            <a:r>
              <a:rPr lang="en-US" altLang="ko-KR"/>
              <a:t>x, y: x</a:t>
            </a:r>
            <a:r>
              <a:rPr lang="ko-KR" altLang="en-US"/>
              <a:t>축과 </a:t>
            </a:r>
            <a:r>
              <a:rPr lang="en-US" altLang="ko-KR"/>
              <a:t>y</a:t>
            </a:r>
            <a:r>
              <a:rPr lang="ko-KR" altLang="en-US"/>
              <a:t>축에 사용할 데이터 열</a:t>
            </a:r>
            <a:endParaRPr lang="en-US" altLang="ko-KR"/>
          </a:p>
          <a:p>
            <a:pPr lvl="1"/>
            <a:r>
              <a:rPr lang="en-US" altLang="ko-KR"/>
              <a:t>hue: </a:t>
            </a:r>
            <a:r>
              <a:rPr lang="ko-KR" altLang="en-US"/>
              <a:t>데이터 포인트의 색상을 그룹으로 구분</a:t>
            </a:r>
            <a:endParaRPr lang="en-US" altLang="ko-KR"/>
          </a:p>
          <a:p>
            <a:pPr lvl="1"/>
            <a:r>
              <a:rPr lang="en-US" altLang="ko-KR"/>
              <a:t>size: </a:t>
            </a:r>
            <a:r>
              <a:rPr lang="ko-KR" altLang="en-US"/>
              <a:t>데이터 포인트의 크기를 그룹으로 구분</a:t>
            </a:r>
            <a:endParaRPr lang="en-US" altLang="ko-KR"/>
          </a:p>
          <a:p>
            <a:pPr lvl="1"/>
            <a:r>
              <a:rPr lang="en-US" altLang="ko-KR"/>
              <a:t>style: </a:t>
            </a:r>
            <a:r>
              <a:rPr lang="ko-KR" altLang="en-US"/>
              <a:t>데이터 포인트의 스타일</a:t>
            </a:r>
            <a:r>
              <a:rPr lang="en-US" altLang="ko-KR"/>
              <a:t>(</a:t>
            </a:r>
            <a:r>
              <a:rPr lang="ko-KR" altLang="en-US"/>
              <a:t>모양</a:t>
            </a:r>
            <a:r>
              <a:rPr lang="en-US" altLang="ko-KR"/>
              <a:t>)</a:t>
            </a:r>
            <a:r>
              <a:rPr lang="ko-KR" altLang="en-US"/>
              <a:t>을 그룹으로 구분</a:t>
            </a:r>
            <a:endParaRPr lang="en-US" altLang="ko-KR"/>
          </a:p>
          <a:p>
            <a:pPr lvl="1"/>
            <a:r>
              <a:rPr lang="en-US" altLang="ko-KR"/>
              <a:t>palette: </a:t>
            </a:r>
            <a:r>
              <a:rPr lang="ko-KR" altLang="en-US"/>
              <a:t>색상 팔레트 지정</a:t>
            </a:r>
            <a:endParaRPr lang="en-US" altLang="ko-KR"/>
          </a:p>
          <a:p>
            <a:pPr lvl="1"/>
            <a:r>
              <a:rPr lang="en-US" altLang="ko-KR"/>
              <a:t>alpha: </a:t>
            </a:r>
            <a:r>
              <a:rPr lang="ko-KR" altLang="en-US"/>
              <a:t>투명도 설정 </a:t>
            </a:r>
            <a:r>
              <a:rPr lang="en-US" altLang="ko-KR"/>
              <a:t>(0</a:t>
            </a:r>
            <a:r>
              <a:rPr lang="ko-KR" altLang="en-US"/>
              <a:t>에서 </a:t>
            </a:r>
            <a:r>
              <a:rPr lang="en-US" altLang="ko-KR"/>
              <a:t>1 </a:t>
            </a:r>
            <a:r>
              <a:rPr lang="ko-KR" altLang="en-US"/>
              <a:t>사이 값</a:t>
            </a:r>
            <a:r>
              <a:rPr lang="en-US" altLang="ko-KR"/>
              <a:t>)</a:t>
            </a:r>
          </a:p>
          <a:p>
            <a:pPr lvl="1"/>
            <a:r>
              <a:rPr lang="en-US" altLang="ko-KR"/>
              <a:t>legend: </a:t>
            </a:r>
            <a:r>
              <a:rPr lang="ko-KR" altLang="en-US"/>
              <a:t>범례 표시 여부 </a:t>
            </a:r>
            <a:r>
              <a:rPr lang="en-US" altLang="ko-KR"/>
              <a:t>('brief', 'full', False)</a:t>
            </a:r>
          </a:p>
          <a:p>
            <a:pPr lvl="1"/>
            <a:r>
              <a:rPr lang="en-US" altLang="ko-KR"/>
              <a:t>data: </a:t>
            </a:r>
            <a:r>
              <a:rPr lang="ko-KR" altLang="en-US"/>
              <a:t>데이터셋</a:t>
            </a:r>
            <a:r>
              <a:rPr lang="en-US" altLang="ko-KR"/>
              <a:t>(Pandas DataFrame)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26BD4A-CF99-91D9-59AC-73CF3F7FF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7" name="그림 6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77B109AC-DEF0-BA1E-4046-3D7084A388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912" y="2489764"/>
            <a:ext cx="2530439" cy="304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502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B1E90D-F065-237E-E112-C9A962AE3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/>
              <a:t>stripplot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3C2C8-5E52-77BB-DEBA-98C0357D5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>
                <a:hlinkClick r:id="rId2"/>
              </a:rPr>
              <a:t>stripplot</a:t>
            </a:r>
            <a:r>
              <a:rPr lang="en-US" altLang="ko-KR"/>
              <a:t>() : </a:t>
            </a:r>
            <a:r>
              <a:rPr lang="ko-KR" altLang="en-US"/>
              <a:t>단순 데이터 분포를 빠르게 보고 싶을 때</a:t>
            </a:r>
          </a:p>
          <a:p>
            <a:r>
              <a:rPr lang="ko-KR" altLang="en-US"/>
              <a:t>점들을 한 줄로 나열</a:t>
            </a:r>
            <a:r>
              <a:rPr lang="en-US" altLang="ko-KR"/>
              <a:t>: </a:t>
            </a:r>
            <a:r>
              <a:rPr lang="ko-KR" altLang="en-US"/>
              <a:t>데이터 포인트를 카테고리별로 한 줄에 나열</a:t>
            </a:r>
            <a:endParaRPr lang="en-US" altLang="ko-KR"/>
          </a:p>
          <a:p>
            <a:r>
              <a:rPr lang="ko-KR" altLang="en-US"/>
              <a:t>데이터 포인트들이 겹칠 수 있음</a:t>
            </a:r>
            <a:endParaRPr lang="en-US" altLang="ko-KR"/>
          </a:p>
          <a:p>
            <a:r>
              <a:rPr lang="ko-KR" altLang="en-US"/>
              <a:t>단순히 데이터의 분포를 보여주기 때문에 시각적으로 간단함</a:t>
            </a:r>
            <a:endParaRPr lang="en-US" altLang="ko-KR"/>
          </a:p>
          <a:p>
            <a:r>
              <a:rPr lang="ko-KR" altLang="en-US"/>
              <a:t>주요 옵션</a:t>
            </a:r>
          </a:p>
          <a:p>
            <a:pPr lvl="1"/>
            <a:r>
              <a:rPr lang="en-US" altLang="ko-KR"/>
              <a:t>jitter: </a:t>
            </a:r>
            <a:r>
              <a:rPr lang="ko-KR" altLang="en-US"/>
              <a:t>점들을 수평으로 약간 퍼뜨려서 겹침을 줄임 </a:t>
            </a:r>
            <a:r>
              <a:rPr lang="en-US" altLang="ko-KR"/>
              <a:t>(</a:t>
            </a:r>
            <a:r>
              <a:rPr lang="ko-KR" altLang="en-US"/>
              <a:t>기본값</a:t>
            </a:r>
            <a:r>
              <a:rPr lang="en-US" altLang="ko-KR"/>
              <a:t>: False)</a:t>
            </a:r>
          </a:p>
          <a:p>
            <a:pPr lvl="1"/>
            <a:r>
              <a:rPr lang="en-US" altLang="ko-KR"/>
              <a:t>hue: </a:t>
            </a:r>
            <a:r>
              <a:rPr lang="ko-KR" altLang="en-US"/>
              <a:t>색상을 사용해 그룹 구분</a:t>
            </a:r>
            <a:endParaRPr lang="en-US" altLang="ko-KR"/>
          </a:p>
          <a:p>
            <a:pPr lvl="1"/>
            <a:r>
              <a:rPr lang="en-US" altLang="ko-KR"/>
              <a:t>dodge: </a:t>
            </a:r>
            <a:r>
              <a:rPr lang="ko-KR" altLang="en-US"/>
              <a:t>여러 카테고리를 옆으로 나란히 배치 </a:t>
            </a:r>
            <a:r>
              <a:rPr lang="en-US" altLang="ko-KR"/>
              <a:t>(</a:t>
            </a:r>
            <a:r>
              <a:rPr lang="ko-KR" altLang="en-US"/>
              <a:t>색상 구분 시 유용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576CD4-7872-638C-CECC-685C77D46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B680794-EA82-E402-B91D-96FAA4109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601" y="5532437"/>
            <a:ext cx="8540864" cy="57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511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CF39FA-A1BE-74EE-8F49-AE11D3A30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swarmplot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472AAE-4AD5-254E-19AC-FF1967836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swarmplot</a:t>
            </a:r>
            <a:r>
              <a:rPr lang="en-US" altLang="ko-KR"/>
              <a:t>() : </a:t>
            </a:r>
            <a:r>
              <a:rPr lang="ko-KR" altLang="en-US"/>
              <a:t>정확한 데이터 분포를 확인하고 싶을 때</a:t>
            </a:r>
          </a:p>
          <a:p>
            <a:r>
              <a:rPr lang="ko-KR" altLang="en-US"/>
              <a:t>점들이 겹치지 않도록 정렬</a:t>
            </a:r>
            <a:r>
              <a:rPr lang="en-US" altLang="ko-KR"/>
              <a:t>: </a:t>
            </a:r>
            <a:r>
              <a:rPr lang="ko-KR" altLang="en-US"/>
              <a:t>데이터를 적절히 분산시켜 서로 겹치지 않게 배치</a:t>
            </a:r>
            <a:endParaRPr lang="en-US" altLang="ko-KR"/>
          </a:p>
          <a:p>
            <a:r>
              <a:rPr lang="ko-KR" altLang="en-US"/>
              <a:t>데이터 포인트의 정확한 분포를 더 명확히 보여줌</a:t>
            </a:r>
            <a:endParaRPr lang="en-US" altLang="ko-KR"/>
          </a:p>
          <a:p>
            <a:r>
              <a:rPr lang="en-US" altLang="ko-KR"/>
              <a:t>stripplot</a:t>
            </a:r>
            <a:r>
              <a:rPr lang="ko-KR" altLang="en-US"/>
              <a:t>보다 시각적으로 더 읽기 쉬움</a:t>
            </a:r>
            <a:endParaRPr lang="en-US" altLang="ko-KR"/>
          </a:p>
          <a:p>
            <a:r>
              <a:rPr lang="ko-KR" altLang="en-US"/>
              <a:t>주요 옵션</a:t>
            </a:r>
          </a:p>
          <a:p>
            <a:pPr lvl="1"/>
            <a:r>
              <a:rPr lang="en-US" altLang="ko-KR"/>
              <a:t>hue: </a:t>
            </a:r>
            <a:r>
              <a:rPr lang="ko-KR" altLang="en-US"/>
              <a:t>색상을 사용해 그룹 구분</a:t>
            </a:r>
            <a:endParaRPr lang="en-US" altLang="ko-KR"/>
          </a:p>
          <a:p>
            <a:pPr lvl="1"/>
            <a:r>
              <a:rPr lang="en-US" altLang="ko-KR"/>
              <a:t>dodge: </a:t>
            </a:r>
            <a:r>
              <a:rPr lang="ko-KR" altLang="en-US"/>
              <a:t>색상 구분 시 카테고리를 옆으로 나란히 배치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E6199B5-202F-D040-3EDD-3BA7E7B87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BA77D2E-EB0F-C82A-7554-F075A793EC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15" y="5158975"/>
            <a:ext cx="7647034" cy="64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85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E8A507-41C1-ABB7-4300-04A199638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relplot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579EB6-09C5-327F-576E-DCA77D63C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relplot</a:t>
            </a:r>
            <a:r>
              <a:rPr lang="en-US" altLang="ko-KR"/>
              <a:t>() : </a:t>
            </a:r>
            <a:r>
              <a:rPr lang="ko-KR" altLang="en-US"/>
              <a:t>관계형 플롯</a:t>
            </a:r>
            <a:r>
              <a:rPr lang="en-US" altLang="ko-KR"/>
              <a:t>(Relational Plot)</a:t>
            </a:r>
            <a:r>
              <a:rPr lang="ko-KR" altLang="en-US"/>
              <a:t>을 생성</a:t>
            </a:r>
            <a:endParaRPr lang="en-US" altLang="ko-KR"/>
          </a:p>
          <a:p>
            <a:r>
              <a:rPr lang="ko-KR" altLang="en-US"/>
              <a:t>주요 옵션</a:t>
            </a:r>
            <a:r>
              <a:rPr lang="en-US" altLang="ko-KR"/>
              <a:t>:</a:t>
            </a:r>
          </a:p>
          <a:p>
            <a:pPr lvl="1"/>
            <a:r>
              <a:rPr lang="en-US" altLang="ko-KR"/>
              <a:t>x, y: x</a:t>
            </a:r>
            <a:r>
              <a:rPr lang="ko-KR" altLang="en-US"/>
              <a:t>축과 </a:t>
            </a:r>
            <a:r>
              <a:rPr lang="en-US" altLang="ko-KR"/>
              <a:t>y</a:t>
            </a:r>
            <a:r>
              <a:rPr lang="ko-KR" altLang="en-US"/>
              <a:t>축에 사용할 데이터 열</a:t>
            </a:r>
            <a:endParaRPr lang="en-US" altLang="ko-KR"/>
          </a:p>
          <a:p>
            <a:pPr lvl="1"/>
            <a:r>
              <a:rPr lang="en-US" altLang="ko-KR"/>
              <a:t>hue: </a:t>
            </a:r>
            <a:r>
              <a:rPr lang="ko-KR" altLang="en-US"/>
              <a:t>색상으로 그룹을 구분</a:t>
            </a:r>
            <a:endParaRPr lang="en-US" altLang="ko-KR"/>
          </a:p>
          <a:p>
            <a:pPr lvl="1"/>
            <a:r>
              <a:rPr lang="en-US" altLang="ko-KR"/>
              <a:t>style: </a:t>
            </a:r>
            <a:r>
              <a:rPr lang="ko-KR" altLang="en-US"/>
              <a:t>마커 스타일로 그룹을 구분</a:t>
            </a:r>
            <a:endParaRPr lang="en-US" altLang="ko-KR"/>
          </a:p>
          <a:p>
            <a:pPr lvl="1"/>
            <a:r>
              <a:rPr lang="en-US" altLang="ko-KR"/>
              <a:t>size: </a:t>
            </a:r>
            <a:r>
              <a:rPr lang="ko-KR" altLang="en-US"/>
              <a:t>마커 크기로 그룹을 구분</a:t>
            </a:r>
            <a:endParaRPr lang="en-US" altLang="ko-KR"/>
          </a:p>
          <a:p>
            <a:pPr lvl="1"/>
            <a:r>
              <a:rPr lang="en-US" altLang="ko-KR"/>
              <a:t>kind: </a:t>
            </a:r>
            <a:r>
              <a:rPr lang="ko-KR" altLang="en-US"/>
              <a:t>플롯 종류 </a:t>
            </a:r>
            <a:r>
              <a:rPr lang="en-US" altLang="ko-KR"/>
              <a:t>(scatter </a:t>
            </a:r>
            <a:r>
              <a:rPr lang="ko-KR" altLang="en-US"/>
              <a:t>또는 </a:t>
            </a:r>
            <a:r>
              <a:rPr lang="en-US" altLang="ko-KR"/>
              <a:t>line)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380885-B31C-3D7A-3706-1BB084593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2F2B5E4-CC2F-0497-EEAC-C2678005D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259" y="4716996"/>
            <a:ext cx="8771744" cy="68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43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17EC22-346D-81E0-4063-1BB9A1AD4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catplot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3D3E19-2717-671F-FA62-6EF8772AE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catplot</a:t>
            </a:r>
            <a:r>
              <a:rPr lang="en-US" altLang="ko-KR"/>
              <a:t>() : </a:t>
            </a:r>
            <a:r>
              <a:rPr lang="ko-KR" altLang="en-US"/>
              <a:t>카테고리형 데이터의 분포를 시각화</a:t>
            </a:r>
            <a:r>
              <a:rPr lang="en-US" altLang="ko-KR"/>
              <a:t>.</a:t>
            </a:r>
          </a:p>
          <a:p>
            <a:r>
              <a:rPr lang="ko-KR" altLang="en-US"/>
              <a:t>주요 옵션</a:t>
            </a:r>
            <a:r>
              <a:rPr lang="en-US" altLang="ko-KR"/>
              <a:t>:</a:t>
            </a:r>
          </a:p>
          <a:p>
            <a:pPr lvl="1"/>
            <a:r>
              <a:rPr lang="en-US" altLang="ko-KR"/>
              <a:t>kind: </a:t>
            </a:r>
            <a:r>
              <a:rPr lang="ko-KR" altLang="en-US"/>
              <a:t>플롯 종류 </a:t>
            </a:r>
            <a:r>
              <a:rPr lang="en-US" altLang="ko-KR"/>
              <a:t>(strip, swarm, box, violin, bar, count)</a:t>
            </a:r>
          </a:p>
          <a:p>
            <a:pPr lvl="1"/>
            <a:r>
              <a:rPr lang="en-US" altLang="ko-KR"/>
              <a:t>hue: </a:t>
            </a:r>
            <a:r>
              <a:rPr lang="ko-KR" altLang="en-US"/>
              <a:t>색상으로 그룹을 구분</a:t>
            </a:r>
            <a:endParaRPr lang="en-US" altLang="ko-KR"/>
          </a:p>
          <a:p>
            <a:pPr lvl="1"/>
            <a:r>
              <a:rPr lang="en-US" altLang="ko-KR"/>
              <a:t>col, row: </a:t>
            </a:r>
            <a:r>
              <a:rPr lang="ko-KR" altLang="en-US"/>
              <a:t>데이터의 서브셋을 생성하여 서브플롯으로 분할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5C4816-BF09-1F1C-0421-39D8AB44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D8C9222-3016-02D9-D873-9A6FC5CEC1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48" y="3973900"/>
            <a:ext cx="8047384" cy="758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024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8994EC-A856-778F-2C25-744FE4FAD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displot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526A7D-8F8A-5181-CD77-0BCA87E25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>
                <a:hlinkClick r:id="rId2"/>
              </a:rPr>
              <a:t>displot</a:t>
            </a:r>
            <a:r>
              <a:rPr lang="en-US" altLang="ko-KR"/>
              <a:t>() : </a:t>
            </a:r>
            <a:r>
              <a:rPr lang="ko-KR" altLang="en-US"/>
              <a:t>데이터의 분포를 시각화</a:t>
            </a:r>
            <a:r>
              <a:rPr lang="en-US" altLang="ko-KR"/>
              <a:t>.</a:t>
            </a:r>
          </a:p>
          <a:p>
            <a:r>
              <a:rPr lang="ko-KR" altLang="en-US"/>
              <a:t>주요 옵션</a:t>
            </a:r>
            <a:r>
              <a:rPr lang="en-US" altLang="ko-KR"/>
              <a:t>:</a:t>
            </a:r>
          </a:p>
          <a:p>
            <a:pPr lvl="1"/>
            <a:r>
              <a:rPr lang="en-US" altLang="ko-KR"/>
              <a:t>kind: </a:t>
            </a:r>
            <a:r>
              <a:rPr lang="ko-KR" altLang="en-US"/>
              <a:t>분포 그래프 종류 </a:t>
            </a:r>
            <a:r>
              <a:rPr lang="en-US" altLang="ko-KR"/>
              <a:t>(hist, kde, ecdf)</a:t>
            </a:r>
          </a:p>
          <a:p>
            <a:pPr lvl="1"/>
            <a:r>
              <a:rPr lang="en-US" altLang="ko-KR"/>
              <a:t>bins: </a:t>
            </a:r>
            <a:r>
              <a:rPr lang="ko-KR" altLang="en-US"/>
              <a:t>히스토그램의 빈 수</a:t>
            </a:r>
            <a:endParaRPr lang="en-US" altLang="ko-KR"/>
          </a:p>
          <a:p>
            <a:pPr lvl="1"/>
            <a:r>
              <a:rPr lang="en-US" altLang="ko-KR"/>
              <a:t>hue: </a:t>
            </a:r>
            <a:r>
              <a:rPr lang="ko-KR" altLang="en-US"/>
              <a:t>색상으로 그룹을 구분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4AA436-EA89-CF43-E5D3-06E61DEBB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6" name="그림 5" descr="스크린샷, 폰트이(가) 표시된 사진&#10;&#10;자동 생성된 설명">
            <a:extLst>
              <a:ext uri="{FF2B5EF4-FFF2-40B4-BE49-F238E27FC236}">
                <a16:creationId xmlns:a16="http://schemas.microsoft.com/office/drawing/2014/main" id="{E91A4809-9849-8705-DDFE-E4254F9EE3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847" y="3854580"/>
            <a:ext cx="5882681" cy="85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138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메이플스토리"/>
        <a:ea typeface="메이플스토리"/>
        <a:cs typeface=""/>
      </a:majorFont>
      <a:minorFont>
        <a:latin typeface="메이플스토리"/>
        <a:ea typeface="메이플스토리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18652</TotalTime>
  <Words>712</Words>
  <Application>Microsoft Office PowerPoint</Application>
  <PresentationFormat>와이드스크린</PresentationFormat>
  <Paragraphs>114</Paragraphs>
  <Slides>17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Gmarket Sans TTF Medium</vt:lpstr>
      <vt:lpstr>G마켓 산스 TTF Light</vt:lpstr>
      <vt:lpstr>G마켓 산스 TTF Bold</vt:lpstr>
      <vt:lpstr>G마켓 산스 TTF Medium</vt:lpstr>
      <vt:lpstr>Arial</vt:lpstr>
      <vt:lpstr>맑은 고딕</vt:lpstr>
      <vt:lpstr>궁서체</vt:lpstr>
      <vt:lpstr>Office 테마</vt:lpstr>
      <vt:lpstr>PowerPoint 프레젠테이션</vt:lpstr>
      <vt:lpstr>PowerPoint 프레젠테이션</vt:lpstr>
      <vt:lpstr>Seaborn</vt:lpstr>
      <vt:lpstr>산점도</vt:lpstr>
      <vt:lpstr>stripplot</vt:lpstr>
      <vt:lpstr>swarmplot</vt:lpstr>
      <vt:lpstr>relplot</vt:lpstr>
      <vt:lpstr>catplot</vt:lpstr>
      <vt:lpstr>displot</vt:lpstr>
      <vt:lpstr>heatmap</vt:lpstr>
      <vt:lpstr>pairplot</vt:lpstr>
      <vt:lpstr>regplot</vt:lpstr>
      <vt:lpstr>실습1. 데이터 분석 후 그래프 그리기</vt:lpstr>
      <vt:lpstr>실습2. 데이터 분석 후 그래프 그리기</vt:lpstr>
      <vt:lpstr>실습3. 데이터 분석 후 그래프 그리기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김규리</dc:creator>
  <cp:lastModifiedBy>On Coding</cp:lastModifiedBy>
  <cp:revision>494</cp:revision>
  <dcterms:created xsi:type="dcterms:W3CDTF">2022-06-26T11:10:22Z</dcterms:created>
  <dcterms:modified xsi:type="dcterms:W3CDTF">2025-07-25T05:19:48Z</dcterms:modified>
</cp:coreProperties>
</file>

<file path=docProps/thumbnail.jpeg>
</file>